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8" d="100"/>
          <a:sy n="78" d="100"/>
        </p:scale>
        <p:origin x="-216" y="-67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25535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kern="0" spc="-185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Metodyka EVA (Economic Value Added)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700349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Metodyka EVA to innowacyjne podejście do mierzenia wartości firmy. Koncentruje się na rzeczywistej wartości ekonomicznej generowanej przez przedsiębiorstwo. EVA wykracza poza tradycyjne mierniki finansowe, uwzględniając koszt kapitału własnego.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1043" y="1057275"/>
            <a:ext cx="7701915" cy="12875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b="1" kern="0" spc="-122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Kluczowe czynniki sukcesu przy wdrażaniu EVA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1043" y="2885480"/>
            <a:ext cx="463510" cy="463510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90826" y="2962632"/>
            <a:ext cx="123944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kern="0" spc="-73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390531" y="2885480"/>
            <a:ext cx="3078480" cy="6436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kern="0" spc="-6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Zaangażowanie kierownictwa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390531" y="3652718"/>
            <a:ext cx="3078480" cy="1318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Pełne wsparcie i zrozumienie koncepcji EVA przez zarząd jest kluczowe dla skutecznego wdrożenia.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674989" y="2885480"/>
            <a:ext cx="463510" cy="463510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14054" y="2962632"/>
            <a:ext cx="185380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kern="0" spc="-73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5344478" y="2885480"/>
            <a:ext cx="273915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kern="0" spc="-6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Edukacja pracowników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5344478" y="3330893"/>
            <a:ext cx="3078480" cy="1318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Szkolenia i warsztaty pomagają pracownikom zrozumieć i stosować metodykę EVA w codziennej pracy.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21043" y="5408652"/>
            <a:ext cx="463510" cy="463510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57607" y="5485805"/>
            <a:ext cx="190262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kern="0" spc="-73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1390531" y="5408652"/>
            <a:ext cx="2738557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kern="0" spc="-6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Integracja z systemami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390531" y="5854065"/>
            <a:ext cx="3078480" cy="1318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Włączenie EVA do istniejących systemów raportowania i kontroli zapewnia spójność danych i analiz.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4674989" y="5408652"/>
            <a:ext cx="463510" cy="463510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806791" y="5485805"/>
            <a:ext cx="199787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kern="0" spc="-73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5344478" y="5408652"/>
            <a:ext cx="257532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kern="0" spc="-6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Ciągłe doskonalenie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5344478" y="5854065"/>
            <a:ext cx="3078480" cy="1318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Regularna ewaluacja i dostosowywanie metodyki EVA do zmieniających się warunków biznesowych jest niezbędne.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0929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Czym jest EVA?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1339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0599" y="5298400"/>
            <a:ext cx="13656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2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Definicja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703808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EVA to miara zysku ekonomicznego firmy po uwzględnieniu kosztu kapitału.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21339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370076" y="5298400"/>
            <a:ext cx="2040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52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Cel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5703808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Celem EVA jest określenie, czy firma tworzy czy niszczy wartość dla akcjonariuszy.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521339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790509" y="5298400"/>
            <a:ext cx="2094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7249" y="52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Zastosowanie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7249" y="5725580"/>
            <a:ext cx="34592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EVA służy jako narzędzie do podejmowania decyzji inwestycyjnych i oceny wyników firmy.</a:t>
            </a:r>
            <a:endParaRPr lang="en-US" sz="1750" dirty="0"/>
          </a:p>
        </p:txBody>
      </p:sp>
      <p:pic>
        <p:nvPicPr>
          <p:cNvPr id="1026" name="Picture 2" descr="C:\Users\szymo\Downloads\try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789314" y="7747608"/>
            <a:ext cx="5841086" cy="48199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0433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5200" y="2812971"/>
            <a:ext cx="4608790" cy="576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b="1" kern="0" spc="-109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Jak obliczyć EVA?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7303770" y="3665458"/>
            <a:ext cx="22860" cy="4055388"/>
          </a:xfrm>
          <a:prstGeom prst="roundRect">
            <a:avLst>
              <a:gd name="adj" fmla="val 338706"/>
            </a:avLst>
          </a:prstGeom>
          <a:solidFill>
            <a:srgbClr val="2A1999"/>
          </a:solidFill>
          <a:ln/>
        </p:spPr>
      </p:sp>
      <p:sp>
        <p:nvSpPr>
          <p:cNvPr id="5" name="Shape 2"/>
          <p:cNvSpPr/>
          <p:nvPr/>
        </p:nvSpPr>
        <p:spPr>
          <a:xfrm>
            <a:off x="6485513" y="4068604"/>
            <a:ext cx="645200" cy="22860"/>
          </a:xfrm>
          <a:prstGeom prst="roundRect">
            <a:avLst>
              <a:gd name="adj" fmla="val 338706"/>
            </a:avLst>
          </a:prstGeom>
          <a:solidFill>
            <a:srgbClr val="2A1999"/>
          </a:solidFill>
          <a:ln/>
        </p:spPr>
      </p:sp>
      <p:sp>
        <p:nvSpPr>
          <p:cNvPr id="6" name="Shape 3"/>
          <p:cNvSpPr/>
          <p:nvPr/>
        </p:nvSpPr>
        <p:spPr>
          <a:xfrm>
            <a:off x="7107853" y="3872746"/>
            <a:ext cx="414695" cy="414695"/>
          </a:xfrm>
          <a:prstGeom prst="roundRect">
            <a:avLst>
              <a:gd name="adj" fmla="val 18671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259657" y="3941802"/>
            <a:ext cx="110966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kern="0" spc="-65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3996928" y="3849767"/>
            <a:ext cx="2304336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800" b="1" kern="0" spc="-54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Krok 1: NOPAT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645200" y="4248269"/>
            <a:ext cx="5656064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50" kern="0" spc="-2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Oblicz zysk operacyjny po opodatkowaniu (NOPAT). To podstawa do dalszych obliczeń EVA.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7499687" y="4990267"/>
            <a:ext cx="645200" cy="22860"/>
          </a:xfrm>
          <a:prstGeom prst="roundRect">
            <a:avLst>
              <a:gd name="adj" fmla="val 338706"/>
            </a:avLst>
          </a:prstGeom>
          <a:solidFill>
            <a:srgbClr val="2A1999"/>
          </a:solidFill>
          <a:ln/>
        </p:spPr>
      </p:sp>
      <p:sp>
        <p:nvSpPr>
          <p:cNvPr id="11" name="Shape 8"/>
          <p:cNvSpPr/>
          <p:nvPr/>
        </p:nvSpPr>
        <p:spPr>
          <a:xfrm>
            <a:off x="7107853" y="4794409"/>
            <a:ext cx="414695" cy="414695"/>
          </a:xfrm>
          <a:prstGeom prst="roundRect">
            <a:avLst>
              <a:gd name="adj" fmla="val 18671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32273" y="4863465"/>
            <a:ext cx="165854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kern="0" spc="-65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8329136" y="4771430"/>
            <a:ext cx="3260884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kern="0" spc="-54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Krok 2: Kapitał zainwestowany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8329136" y="5169932"/>
            <a:ext cx="5656064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kern="0" spc="-2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Określ wartość kapitału zainwestowanego w firmę. Uwzględnij zarówno kapitał własny, jak i obcy.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6485513" y="5819775"/>
            <a:ext cx="645200" cy="22860"/>
          </a:xfrm>
          <a:prstGeom prst="roundRect">
            <a:avLst>
              <a:gd name="adj" fmla="val 338706"/>
            </a:avLst>
          </a:prstGeom>
          <a:solidFill>
            <a:srgbClr val="2A1999"/>
          </a:solidFill>
          <a:ln/>
        </p:spPr>
      </p:sp>
      <p:sp>
        <p:nvSpPr>
          <p:cNvPr id="16" name="Shape 13"/>
          <p:cNvSpPr/>
          <p:nvPr/>
        </p:nvSpPr>
        <p:spPr>
          <a:xfrm>
            <a:off x="7107853" y="5623917"/>
            <a:ext cx="414695" cy="414695"/>
          </a:xfrm>
          <a:prstGeom prst="roundRect">
            <a:avLst>
              <a:gd name="adj" fmla="val 18671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230130" y="5692973"/>
            <a:ext cx="170140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kern="0" spc="-65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3996928" y="5600938"/>
            <a:ext cx="2304336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800" b="1" kern="0" spc="-54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Krok 3: WACC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645200" y="5999440"/>
            <a:ext cx="5656064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50" kern="0" spc="-2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Oblicz średni ważony koszt kapitału (WACC). To kluczowy element w metodyce EVA.</a:t>
            </a:r>
            <a:endParaRPr lang="en-US" sz="1450" dirty="0"/>
          </a:p>
        </p:txBody>
      </p:sp>
      <p:sp>
        <p:nvSpPr>
          <p:cNvPr id="20" name="Shape 17"/>
          <p:cNvSpPr/>
          <p:nvPr/>
        </p:nvSpPr>
        <p:spPr>
          <a:xfrm>
            <a:off x="7499687" y="6649283"/>
            <a:ext cx="645200" cy="22860"/>
          </a:xfrm>
          <a:prstGeom prst="roundRect">
            <a:avLst>
              <a:gd name="adj" fmla="val 338706"/>
            </a:avLst>
          </a:prstGeom>
          <a:solidFill>
            <a:srgbClr val="2A1999"/>
          </a:solidFill>
          <a:ln/>
        </p:spPr>
      </p:sp>
      <p:sp>
        <p:nvSpPr>
          <p:cNvPr id="21" name="Shape 18"/>
          <p:cNvSpPr/>
          <p:nvPr/>
        </p:nvSpPr>
        <p:spPr>
          <a:xfrm>
            <a:off x="7107853" y="6453426"/>
            <a:ext cx="414695" cy="414695"/>
          </a:xfrm>
          <a:prstGeom prst="roundRect">
            <a:avLst>
              <a:gd name="adj" fmla="val 18671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7225844" y="6522482"/>
            <a:ext cx="178594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kern="0" spc="-65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150" dirty="0"/>
          </a:p>
        </p:txBody>
      </p:sp>
      <p:sp>
        <p:nvSpPr>
          <p:cNvPr id="23" name="Text 20"/>
          <p:cNvSpPr/>
          <p:nvPr/>
        </p:nvSpPr>
        <p:spPr>
          <a:xfrm>
            <a:off x="8329136" y="6430447"/>
            <a:ext cx="2304336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kern="0" spc="-54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Krok 4: Formuła EVA</a:t>
            </a:r>
            <a:endParaRPr lang="en-US" sz="1800" dirty="0"/>
          </a:p>
        </p:txBody>
      </p:sp>
      <p:sp>
        <p:nvSpPr>
          <p:cNvPr id="24" name="Text 21"/>
          <p:cNvSpPr/>
          <p:nvPr/>
        </p:nvSpPr>
        <p:spPr>
          <a:xfrm>
            <a:off x="8329136" y="6828949"/>
            <a:ext cx="5656064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kern="0" spc="-2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Zastosuj formułę: EVA = NOPAT - (Kapitał zainwestowany x WACC). Wynik pokazuje wartość dodaną.</a:t>
            </a:r>
            <a:endParaRPr lang="en-US" sz="1450" dirty="0"/>
          </a:p>
        </p:txBody>
      </p:sp>
      <p:pic>
        <p:nvPicPr>
          <p:cNvPr id="25" name="Picture 2" descr="C:\Users\szymo\Downloads\try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789314" y="7747608"/>
            <a:ext cx="5841086" cy="48199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4251" y="530900"/>
            <a:ext cx="7588091" cy="601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b="1" kern="0" spc="-114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Kluczowe elementy metodyki EVA</a:t>
            </a:r>
            <a:endParaRPr lang="en-US" sz="3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251" y="1421844"/>
            <a:ext cx="481608" cy="4816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74251" y="2096095"/>
            <a:ext cx="2408277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kern="0" spc="-57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NOPAT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74251" y="2512576"/>
            <a:ext cx="7795498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Zysk operacyjny po opodatkowaniu odzwierciedla efektywność operacyjną firmy bez wpływu struktury finansowania.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251" y="3706773"/>
            <a:ext cx="481608" cy="4816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74251" y="4381024"/>
            <a:ext cx="2566630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kern="0" spc="-57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Kapitał zainwestowany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674251" y="4797504"/>
            <a:ext cx="7795498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Obejmuje zarówno kapitał własny, jak i obcy. Odzwierciedla zasoby wykorzystywane do generowania zysku.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251" y="5991701"/>
            <a:ext cx="481608" cy="4816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74251" y="6665952"/>
            <a:ext cx="2408277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kern="0" spc="-57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WACC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674251" y="7082433"/>
            <a:ext cx="7795498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Średni ważony koszt kapitału uwzględnia oczekiwania inwestorów i kredytodawców dotyczące zwrotu z inwestycji.</a:t>
            </a:r>
            <a:endParaRPr lang="en-US" sz="15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5089" y="1048107"/>
            <a:ext cx="7713821" cy="12768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kern="0" spc="-12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Korzyści płynące z wdrożenia EVA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15089" y="2631400"/>
            <a:ext cx="3754755" cy="2172891"/>
          </a:xfrm>
          <a:prstGeom prst="roundRect">
            <a:avLst>
              <a:gd name="adj" fmla="val 394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27021" y="2843332"/>
            <a:ext cx="300216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kern="0" spc="-6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Lepsza alokacja zasobów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27021" y="3285053"/>
            <a:ext cx="3330893" cy="13073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EVA pomaga w efektywniejszym przydzielaniu kapitału do projektów generujących rzeczywistą wartość ekonomiczną.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674156" y="2631400"/>
            <a:ext cx="3754755" cy="2172891"/>
          </a:xfrm>
          <a:prstGeom prst="roundRect">
            <a:avLst>
              <a:gd name="adj" fmla="val 394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886087" y="2843332"/>
            <a:ext cx="2909530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kern="0" spc="-6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Motywacja menedżerów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4886087" y="3285053"/>
            <a:ext cx="3330893" cy="13073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wynagrodzeń oparty na EVA zachęca do podejmowania decyzji zwiększających wartość firmy.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15089" y="5008602"/>
            <a:ext cx="3754755" cy="2172891"/>
          </a:xfrm>
          <a:prstGeom prst="roundRect">
            <a:avLst>
              <a:gd name="adj" fmla="val 394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27021" y="5220533"/>
            <a:ext cx="255389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kern="0" spc="-6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Transparentność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27021" y="5662255"/>
            <a:ext cx="3330893" cy="13073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EVA zapewnia jasny obraz rzeczywistej sytuacji ekonomicznej firmy, wykraczając poza tradycyjne mierniki księgowe.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674156" y="5008602"/>
            <a:ext cx="3754755" cy="2172891"/>
          </a:xfrm>
          <a:prstGeom prst="roundRect">
            <a:avLst>
              <a:gd name="adj" fmla="val 394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886087" y="5220533"/>
            <a:ext cx="290441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kern="0" spc="-6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Strategiczne planowanie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4886087" y="5662255"/>
            <a:ext cx="3330893" cy="13073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Metodyka EVA wspiera długoterminowe planowanie strategiczne, koncentrując się na tworzeniu wartości.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118654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Ograniczenia i wyzwania przy wdrażaniu EVA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Złożoność obliczeń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Dokładne obliczenie EVA wymaga skomplikowanych kalkulacji i korekt księgowych. Może to być czasochłonne i kosztowne.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2813"/>
            <a:ext cx="35107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Krótkoterminowe myślenie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Nacisk na EVA może prowadzić do koncentracji na krótkoterminowych wynikach. Może to negatywnie wpłynąć na inwestycje długoterminowe.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2813"/>
            <a:ext cx="35404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Trudności w porównaniach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Różnice w metodologii obliczania EVA między firmami utrudniają bezpośrednie porównania. Wymaga to dodatkowej analizy i standaryzacji.</a:t>
            </a:r>
            <a:endParaRPr lang="en-US" sz="1750" dirty="0"/>
          </a:p>
        </p:txBody>
      </p:sp>
      <p:pic>
        <p:nvPicPr>
          <p:cNvPr id="9" name="Picture 2" descr="C:\Users\szymo\Downloads\try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789314" y="7747608"/>
            <a:ext cx="5841086" cy="4819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574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Praktyczne przykłady zastosowania EVA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15183"/>
            <a:ext cx="7556421" cy="5156835"/>
          </a:xfrm>
          <a:prstGeom prst="roundRect">
            <a:avLst>
              <a:gd name="adj" fmla="val 184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2422803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4862" y="2566511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Firma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403908" y="2566511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Sektor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89143" y="2566511"/>
            <a:ext cx="142398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Zastosowanie EVA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2174379" y="2566511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Rezultat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7810" y="3436025"/>
            <a:ext cx="7541181" cy="13761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6514862" y="3579733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TechInnovate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8403908" y="3579733"/>
            <a:ext cx="14239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89143" y="3579733"/>
            <a:ext cx="142398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Ocena projektów R&amp;D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2174379" y="3579733"/>
            <a:ext cx="142779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Wzrost inwestycji w innowacje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287810" y="4812149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6514862" y="4955858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GreenEnergy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8403908" y="4955858"/>
            <a:ext cx="142398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Energia odnawialna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10289143" y="4955858"/>
            <a:ext cx="142398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Planowanie strategiczne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12174379" y="4955858"/>
            <a:ext cx="142779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Optymalizacja portfela projektów</a:t>
            </a:r>
            <a:endParaRPr lang="en-US" sz="1750" dirty="0"/>
          </a:p>
        </p:txBody>
      </p:sp>
      <p:sp>
        <p:nvSpPr>
          <p:cNvPr id="20" name="Shape 17"/>
          <p:cNvSpPr/>
          <p:nvPr/>
        </p:nvSpPr>
        <p:spPr>
          <a:xfrm>
            <a:off x="6287810" y="6188273"/>
            <a:ext cx="7541181" cy="13761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6514862" y="6331982"/>
            <a:ext cx="14277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RetailGiant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8403908" y="6331982"/>
            <a:ext cx="142398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Handel detaliczny</a:t>
            </a:r>
            <a:endParaRPr lang="en-US" sz="1750" dirty="0"/>
          </a:p>
        </p:txBody>
      </p:sp>
      <p:sp>
        <p:nvSpPr>
          <p:cNvPr id="23" name="Text 20"/>
          <p:cNvSpPr/>
          <p:nvPr/>
        </p:nvSpPr>
        <p:spPr>
          <a:xfrm>
            <a:off x="10289143" y="6331982"/>
            <a:ext cx="142398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motywacyjny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12174379" y="6331982"/>
            <a:ext cx="142779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Poprawa efektywności operacyjnej</a:t>
            </a:r>
            <a:endParaRPr lang="en-US" sz="1750" dirty="0"/>
          </a:p>
        </p:txBody>
      </p:sp>
      <p:pic>
        <p:nvPicPr>
          <p:cNvPr id="25" name="Picture 2" descr="C:\Users\szymo\Downloads\try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789314" y="7747608"/>
            <a:ext cx="5841086" cy="4819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3871" y="860584"/>
            <a:ext cx="7709059" cy="1281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kern="0" spc="-12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Rola EVA w zarządzaniu wartością firmy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3871" y="2449116"/>
            <a:ext cx="1024890" cy="163996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36180" y="2654022"/>
            <a:ext cx="3412688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kern="0" spc="-6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Identyfikacja źródeł wartości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536180" y="3097292"/>
            <a:ext cx="6376749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EVA pomaga zidentyfikować kluczowe czynniki tworzące wartość w firmie. Umożliwia to lepsze zrozumienie biznesu.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3871" y="4089083"/>
            <a:ext cx="1024890" cy="163996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36180" y="4293989"/>
            <a:ext cx="2923818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kern="0" spc="-6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Optymalizacja procesów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7536180" y="4737259"/>
            <a:ext cx="6376749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 podstawie analizy EVA można optymalizować procesy biznesowe. Prowadzi to do zwiększenia efektywności operacyjnej.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3871" y="5729049"/>
            <a:ext cx="1024890" cy="163996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36180" y="5933956"/>
            <a:ext cx="411063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kern="0" spc="-6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Strategiczne decyzje inwestycyjne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536180" y="6377226"/>
            <a:ext cx="6376749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EVA wspiera podejmowanie decyzji inwestycyjnych. Pomaga w wyborze projektów maksymalizujących wartość dla akcjonariuszy.</a:t>
            </a:r>
            <a:endParaRPr lang="en-US" sz="1600" dirty="0"/>
          </a:p>
        </p:txBody>
      </p:sp>
      <p:pic>
        <p:nvPicPr>
          <p:cNvPr id="13" name="Picture 2" descr="C:\Users\szymo\Downloads\try.pn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8789314" y="7747608"/>
            <a:ext cx="5841086" cy="4819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68604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Porównanie EVA z tradycyjnymi miernikami efektywności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531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EVA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1156692" y="4734282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Uwzględnia koszt kapitału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1156692" y="5176480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Koncentruje się na wartości ekonomicznej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156692" y="5618678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Wspiera długoterminowe myślenie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1531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Tradycyjne mierniki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62424" y="4734282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Często pomijają koszt kapitału własnego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62424" y="5176480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Skupiają się na wynikach księgowych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62424" y="5618678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Mogą promować krótkoterminowe działania</a:t>
            </a:r>
            <a:endParaRPr lang="en-US" sz="1750" dirty="0"/>
          </a:p>
        </p:txBody>
      </p:sp>
      <p:pic>
        <p:nvPicPr>
          <p:cNvPr id="11" name="Picture 2" descr="C:\Users\szymo\Downloads\try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789314" y="7747608"/>
            <a:ext cx="5841086" cy="4819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576</Words>
  <Application>Microsoft Office PowerPoint</Application>
  <PresentationFormat>Niestandardowy</PresentationFormat>
  <Paragraphs>104</Paragraphs>
  <Slides>10</Slides>
  <Notes>10</Notes>
  <HiddenSlides>0</HiddenSlides>
  <MMClips>0</MMClip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10</vt:i4>
      </vt:variant>
    </vt:vector>
  </HeadingPairs>
  <TitlesOfParts>
    <vt:vector size="11" baseType="lpstr">
      <vt:lpstr>Office Theme</vt:lpstr>
      <vt:lpstr>Slajd 1</vt:lpstr>
      <vt:lpstr>Slajd 2</vt:lpstr>
      <vt:lpstr>Slajd 3</vt:lpstr>
      <vt:lpstr>Slajd 4</vt:lpstr>
      <vt:lpstr>Slajd 5</vt:lpstr>
      <vt:lpstr>Slajd 6</vt:lpstr>
      <vt:lpstr>Slajd 7</vt:lpstr>
      <vt:lpstr>Slajd 8</vt:lpstr>
      <vt:lpstr>Slajd 9</vt:lpstr>
      <vt:lpstr>Slajd 10</vt:lpstr>
    </vt:vector>
  </TitlesOfParts>
  <Company>PptxGenJS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Szymon Bogdański</cp:lastModifiedBy>
  <cp:revision>3</cp:revision>
  <dcterms:created xsi:type="dcterms:W3CDTF">2024-10-22T17:11:09Z</dcterms:created>
  <dcterms:modified xsi:type="dcterms:W3CDTF">2024-10-22T19:09:21Z</dcterms:modified>
</cp:coreProperties>
</file>